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
      <p:font typeface="Petrona Bold" pitchFamily="2" charset="0"/>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20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Phishing Awareness: Your First Line of Defence</a:t>
            </a:r>
            <a:endParaRPr lang="en-US" sz="4650" dirty="0"/>
          </a:p>
        </p:txBody>
      </p:sp>
      <p:sp>
        <p:nvSpPr>
          <p:cNvPr id="4" name="Text 1"/>
          <p:cNvSpPr/>
          <p:nvPr/>
        </p:nvSpPr>
        <p:spPr>
          <a:xfrm>
            <a:off x="6280190" y="430327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Phishing accounts for 80% of all reported security incidents in the UK, leading to significant financial losses. This module will equip you with the knowledge to understand, identify, and effectively report phishing attempts, making you the first line of defence against cyber threats.</a:t>
            </a:r>
            <a:endParaRPr lang="en-US" sz="1750" dirty="0"/>
          </a:p>
        </p:txBody>
      </p:sp>
      <p:sp>
        <p:nvSpPr>
          <p:cNvPr id="5" name="Rectangle 4">
            <a:extLst>
              <a:ext uri="{FF2B5EF4-FFF2-40B4-BE49-F238E27FC236}">
                <a16:creationId xmlns:a16="http://schemas.microsoft.com/office/drawing/2014/main" id="{6E535DE8-6EEA-E882-315A-F1B5F22F0900}"/>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3178" y="521017"/>
            <a:ext cx="9134951" cy="621744"/>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Petrona Bold" pitchFamily="34" charset="0"/>
                <a:ea typeface="Petrona Bold" pitchFamily="34" charset="-122"/>
                <a:cs typeface="Petrona Bold" pitchFamily="34" charset="-120"/>
              </a:rPr>
              <a:t>Spotting Phishing Emails: The Red Flags</a:t>
            </a:r>
            <a:endParaRPr lang="en-US" sz="3900" dirty="0"/>
          </a:p>
        </p:txBody>
      </p:sp>
      <p:pic>
        <p:nvPicPr>
          <p:cNvPr id="3" name="Image 0" descr="preencoded.png"/>
          <p:cNvPicPr>
            <a:picLocks noChangeAspect="1"/>
          </p:cNvPicPr>
          <p:nvPr/>
        </p:nvPicPr>
        <p:blipFill>
          <a:blip r:embed="rId3"/>
          <a:stretch>
            <a:fillRect/>
          </a:stretch>
        </p:blipFill>
        <p:spPr>
          <a:xfrm>
            <a:off x="663178" y="1640086"/>
            <a:ext cx="6420922" cy="4937760"/>
          </a:xfrm>
          <a:prstGeom prst="rect">
            <a:avLst/>
          </a:prstGeom>
        </p:spPr>
      </p:pic>
      <p:sp>
        <p:nvSpPr>
          <p:cNvPr id="4" name="Shape 1"/>
          <p:cNvSpPr/>
          <p:nvPr/>
        </p:nvSpPr>
        <p:spPr>
          <a:xfrm>
            <a:off x="7553920" y="1640086"/>
            <a:ext cx="426363" cy="426363"/>
          </a:xfrm>
          <a:prstGeom prst="roundRect">
            <a:avLst>
              <a:gd name="adj" fmla="val 18667"/>
            </a:avLst>
          </a:prstGeom>
          <a:solidFill>
            <a:srgbClr val="CCEEFF"/>
          </a:solidFill>
          <a:ln w="7620">
            <a:solidFill>
              <a:srgbClr val="B2D4E5"/>
            </a:solidFill>
            <a:prstDash val="solid"/>
          </a:ln>
        </p:spPr>
      </p:sp>
      <p:sp>
        <p:nvSpPr>
          <p:cNvPr id="5" name="Text 2"/>
          <p:cNvSpPr/>
          <p:nvPr/>
        </p:nvSpPr>
        <p:spPr>
          <a:xfrm>
            <a:off x="8169712" y="1705213"/>
            <a:ext cx="2487216"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Suspicious Sender</a:t>
            </a:r>
            <a:endParaRPr lang="en-US" sz="1950" dirty="0"/>
          </a:p>
        </p:txBody>
      </p:sp>
      <p:sp>
        <p:nvSpPr>
          <p:cNvPr id="6" name="Text 3"/>
          <p:cNvSpPr/>
          <p:nvPr/>
        </p:nvSpPr>
        <p:spPr>
          <a:xfrm>
            <a:off x="8169712" y="2205514"/>
            <a:ext cx="5805130" cy="303252"/>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Unrecognised email address or domain mismatch.</a:t>
            </a:r>
            <a:endParaRPr lang="en-US" sz="1450" dirty="0"/>
          </a:p>
        </p:txBody>
      </p:sp>
      <p:sp>
        <p:nvSpPr>
          <p:cNvPr id="7" name="Shape 4"/>
          <p:cNvSpPr/>
          <p:nvPr/>
        </p:nvSpPr>
        <p:spPr>
          <a:xfrm>
            <a:off x="7553920" y="2887742"/>
            <a:ext cx="426363" cy="426363"/>
          </a:xfrm>
          <a:prstGeom prst="roundRect">
            <a:avLst>
              <a:gd name="adj" fmla="val 18667"/>
            </a:avLst>
          </a:prstGeom>
          <a:solidFill>
            <a:srgbClr val="CCEEFF"/>
          </a:solidFill>
          <a:ln w="7620">
            <a:solidFill>
              <a:srgbClr val="B2D4E5"/>
            </a:solidFill>
            <a:prstDash val="solid"/>
          </a:ln>
        </p:spPr>
      </p:sp>
      <p:sp>
        <p:nvSpPr>
          <p:cNvPr id="8" name="Text 5"/>
          <p:cNvSpPr/>
          <p:nvPr/>
        </p:nvSpPr>
        <p:spPr>
          <a:xfrm>
            <a:off x="8169712" y="2952869"/>
            <a:ext cx="2487216"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Urgent Language</a:t>
            </a:r>
            <a:endParaRPr lang="en-US" sz="1950" dirty="0"/>
          </a:p>
        </p:txBody>
      </p:sp>
      <p:sp>
        <p:nvSpPr>
          <p:cNvPr id="9" name="Text 6"/>
          <p:cNvSpPr/>
          <p:nvPr/>
        </p:nvSpPr>
        <p:spPr>
          <a:xfrm>
            <a:off x="8169712" y="3453170"/>
            <a:ext cx="5805130" cy="303252"/>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Demanding immediate action or threatening consequences.</a:t>
            </a:r>
            <a:endParaRPr lang="en-US" sz="1450" dirty="0"/>
          </a:p>
        </p:txBody>
      </p:sp>
      <p:sp>
        <p:nvSpPr>
          <p:cNvPr id="10" name="Shape 7"/>
          <p:cNvSpPr/>
          <p:nvPr/>
        </p:nvSpPr>
        <p:spPr>
          <a:xfrm>
            <a:off x="7553920" y="4135398"/>
            <a:ext cx="426363" cy="426363"/>
          </a:xfrm>
          <a:prstGeom prst="roundRect">
            <a:avLst>
              <a:gd name="adj" fmla="val 18667"/>
            </a:avLst>
          </a:prstGeom>
          <a:solidFill>
            <a:srgbClr val="CCEEFF"/>
          </a:solidFill>
          <a:ln w="7620">
            <a:solidFill>
              <a:srgbClr val="B2D4E5"/>
            </a:solidFill>
            <a:prstDash val="solid"/>
          </a:ln>
        </p:spPr>
      </p:sp>
      <p:sp>
        <p:nvSpPr>
          <p:cNvPr id="11" name="Text 8"/>
          <p:cNvSpPr/>
          <p:nvPr/>
        </p:nvSpPr>
        <p:spPr>
          <a:xfrm>
            <a:off x="8169712" y="4200525"/>
            <a:ext cx="2487216"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Generic Greetings</a:t>
            </a:r>
            <a:endParaRPr lang="en-US" sz="1950" dirty="0"/>
          </a:p>
        </p:txBody>
      </p:sp>
      <p:sp>
        <p:nvSpPr>
          <p:cNvPr id="12" name="Text 9"/>
          <p:cNvSpPr/>
          <p:nvPr/>
        </p:nvSpPr>
        <p:spPr>
          <a:xfrm>
            <a:off x="8169712" y="4700826"/>
            <a:ext cx="5805130" cy="303252"/>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"Dear Customer" instead of your name.</a:t>
            </a:r>
            <a:endParaRPr lang="en-US" sz="1450" dirty="0"/>
          </a:p>
        </p:txBody>
      </p:sp>
      <p:sp>
        <p:nvSpPr>
          <p:cNvPr id="13" name="Shape 10"/>
          <p:cNvSpPr/>
          <p:nvPr/>
        </p:nvSpPr>
        <p:spPr>
          <a:xfrm>
            <a:off x="7553920" y="5383054"/>
            <a:ext cx="426363" cy="426363"/>
          </a:xfrm>
          <a:prstGeom prst="roundRect">
            <a:avLst>
              <a:gd name="adj" fmla="val 18667"/>
            </a:avLst>
          </a:prstGeom>
          <a:solidFill>
            <a:srgbClr val="CCEEFF"/>
          </a:solidFill>
          <a:ln w="7620">
            <a:solidFill>
              <a:srgbClr val="B2D4E5"/>
            </a:solidFill>
            <a:prstDash val="solid"/>
          </a:ln>
        </p:spPr>
      </p:sp>
      <p:sp>
        <p:nvSpPr>
          <p:cNvPr id="14" name="Text 11"/>
          <p:cNvSpPr/>
          <p:nvPr/>
        </p:nvSpPr>
        <p:spPr>
          <a:xfrm>
            <a:off x="8169712" y="5448181"/>
            <a:ext cx="2869406"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Unexpected Attachments</a:t>
            </a:r>
            <a:endParaRPr lang="en-US" sz="1950" dirty="0"/>
          </a:p>
        </p:txBody>
      </p:sp>
      <p:sp>
        <p:nvSpPr>
          <p:cNvPr id="15" name="Text 12"/>
          <p:cNvSpPr/>
          <p:nvPr/>
        </p:nvSpPr>
        <p:spPr>
          <a:xfrm>
            <a:off x="8169712" y="5948482"/>
            <a:ext cx="5805130" cy="303252"/>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Unsolicited files (.zip, .exe) or strange links.</a:t>
            </a:r>
            <a:endParaRPr lang="en-US" sz="1450" dirty="0"/>
          </a:p>
        </p:txBody>
      </p:sp>
      <p:sp>
        <p:nvSpPr>
          <p:cNvPr id="16" name="Shape 13"/>
          <p:cNvSpPr/>
          <p:nvPr/>
        </p:nvSpPr>
        <p:spPr>
          <a:xfrm>
            <a:off x="7553920" y="6630710"/>
            <a:ext cx="426363" cy="426363"/>
          </a:xfrm>
          <a:prstGeom prst="roundRect">
            <a:avLst>
              <a:gd name="adj" fmla="val 18667"/>
            </a:avLst>
          </a:prstGeom>
          <a:solidFill>
            <a:srgbClr val="CCEEFF"/>
          </a:solidFill>
          <a:ln w="7620">
            <a:solidFill>
              <a:srgbClr val="B2D4E5"/>
            </a:solidFill>
            <a:prstDash val="solid"/>
          </a:ln>
        </p:spPr>
      </p:sp>
      <p:sp>
        <p:nvSpPr>
          <p:cNvPr id="17" name="Text 14"/>
          <p:cNvSpPr/>
          <p:nvPr/>
        </p:nvSpPr>
        <p:spPr>
          <a:xfrm>
            <a:off x="8169712" y="6695837"/>
            <a:ext cx="2721054" cy="310872"/>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Petrona Bold" pitchFamily="34" charset="0"/>
                <a:ea typeface="Petrona Bold" pitchFamily="34" charset="-122"/>
                <a:cs typeface="Petrona Bold" pitchFamily="34" charset="-120"/>
              </a:rPr>
              <a:t>Poor Grammar/Spelling</a:t>
            </a:r>
            <a:endParaRPr lang="en-US" sz="1950" dirty="0"/>
          </a:p>
        </p:txBody>
      </p:sp>
      <p:sp>
        <p:nvSpPr>
          <p:cNvPr id="18" name="Text 15"/>
          <p:cNvSpPr/>
          <p:nvPr/>
        </p:nvSpPr>
        <p:spPr>
          <a:xfrm>
            <a:off x="8169712" y="7196138"/>
            <a:ext cx="5805130" cy="303252"/>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Frequent errors indicating an unprofessional source.</a:t>
            </a:r>
            <a:endParaRPr lang="en-US" sz="1450" dirty="0"/>
          </a:p>
        </p:txBody>
      </p:sp>
      <p:sp>
        <p:nvSpPr>
          <p:cNvPr id="19" name="Rectangle 18">
            <a:extLst>
              <a:ext uri="{FF2B5EF4-FFF2-40B4-BE49-F238E27FC236}">
                <a16:creationId xmlns:a16="http://schemas.microsoft.com/office/drawing/2014/main" id="{31024302-CDBC-5D64-1078-57CA7155CB51}"/>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8170" y="469940"/>
            <a:ext cx="8930759" cy="560784"/>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Petrona Bold" pitchFamily="34" charset="0"/>
                <a:ea typeface="Petrona Bold" pitchFamily="34" charset="-122"/>
                <a:cs typeface="Petrona Bold" pitchFamily="34" charset="-120"/>
              </a:rPr>
              <a:t>Identifying Fake Websites: Don't Get Fooled!</a:t>
            </a:r>
            <a:endParaRPr lang="en-US" sz="3500" dirty="0"/>
          </a:p>
        </p:txBody>
      </p:sp>
      <p:sp>
        <p:nvSpPr>
          <p:cNvPr id="3" name="Shape 1"/>
          <p:cNvSpPr/>
          <p:nvPr/>
        </p:nvSpPr>
        <p:spPr>
          <a:xfrm>
            <a:off x="598170" y="1479233"/>
            <a:ext cx="6508552" cy="1081683"/>
          </a:xfrm>
          <a:prstGeom prst="roundRect">
            <a:avLst>
              <a:gd name="adj" fmla="val 6636"/>
            </a:avLst>
          </a:prstGeom>
          <a:solidFill>
            <a:srgbClr val="CCEEFF"/>
          </a:solidFill>
          <a:ln w="7620">
            <a:solidFill>
              <a:srgbClr val="B2D4E5"/>
            </a:solidFill>
            <a:prstDash val="solid"/>
          </a:ln>
        </p:spPr>
      </p:sp>
      <p:sp>
        <p:nvSpPr>
          <p:cNvPr id="4" name="Text 2"/>
          <p:cNvSpPr/>
          <p:nvPr/>
        </p:nvSpPr>
        <p:spPr>
          <a:xfrm>
            <a:off x="776645" y="1657707"/>
            <a:ext cx="2243257" cy="28039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URL Discrepancies</a:t>
            </a:r>
            <a:endParaRPr lang="en-US" sz="1750" dirty="0"/>
          </a:p>
        </p:txBody>
      </p:sp>
      <p:sp>
        <p:nvSpPr>
          <p:cNvPr id="5" name="Text 3"/>
          <p:cNvSpPr/>
          <p:nvPr/>
        </p:nvSpPr>
        <p:spPr>
          <a:xfrm>
            <a:off x="776645" y="2108954"/>
            <a:ext cx="6151602" cy="273487"/>
          </a:xfrm>
          <a:prstGeom prst="rect">
            <a:avLst/>
          </a:prstGeom>
          <a:noFill/>
          <a:ln/>
        </p:spPr>
        <p:txBody>
          <a:bodyPr wrap="non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Typos in the domain (e.g., 'gooogle.com').</a:t>
            </a:r>
            <a:endParaRPr lang="en-US" sz="1300" dirty="0"/>
          </a:p>
        </p:txBody>
      </p:sp>
      <p:sp>
        <p:nvSpPr>
          <p:cNvPr id="6" name="Shape 4"/>
          <p:cNvSpPr/>
          <p:nvPr/>
        </p:nvSpPr>
        <p:spPr>
          <a:xfrm>
            <a:off x="598170" y="2731770"/>
            <a:ext cx="6508552" cy="1081683"/>
          </a:xfrm>
          <a:prstGeom prst="roundRect">
            <a:avLst>
              <a:gd name="adj" fmla="val 6636"/>
            </a:avLst>
          </a:prstGeom>
          <a:solidFill>
            <a:srgbClr val="CCEEFF"/>
          </a:solidFill>
          <a:ln w="7620">
            <a:solidFill>
              <a:srgbClr val="B2D4E5"/>
            </a:solidFill>
            <a:prstDash val="solid"/>
          </a:ln>
        </p:spPr>
      </p:sp>
      <p:sp>
        <p:nvSpPr>
          <p:cNvPr id="7" name="Text 5"/>
          <p:cNvSpPr/>
          <p:nvPr/>
        </p:nvSpPr>
        <p:spPr>
          <a:xfrm>
            <a:off x="776645" y="2910245"/>
            <a:ext cx="2243257" cy="28039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Missing HTTPS</a:t>
            </a:r>
            <a:endParaRPr lang="en-US" sz="1750" dirty="0"/>
          </a:p>
        </p:txBody>
      </p:sp>
      <p:sp>
        <p:nvSpPr>
          <p:cNvPr id="8" name="Text 6"/>
          <p:cNvSpPr/>
          <p:nvPr/>
        </p:nvSpPr>
        <p:spPr>
          <a:xfrm>
            <a:off x="776645" y="3361492"/>
            <a:ext cx="6151602" cy="273487"/>
          </a:xfrm>
          <a:prstGeom prst="rect">
            <a:avLst/>
          </a:prstGeom>
          <a:noFill/>
          <a:ln/>
        </p:spPr>
        <p:txBody>
          <a:bodyPr wrap="non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Legitimate sites use secure 'https://' and a padlock icon.</a:t>
            </a:r>
            <a:endParaRPr lang="en-US" sz="1300" dirty="0"/>
          </a:p>
        </p:txBody>
      </p:sp>
      <p:sp>
        <p:nvSpPr>
          <p:cNvPr id="9" name="Shape 7"/>
          <p:cNvSpPr/>
          <p:nvPr/>
        </p:nvSpPr>
        <p:spPr>
          <a:xfrm>
            <a:off x="598170" y="3984308"/>
            <a:ext cx="6508552" cy="1081683"/>
          </a:xfrm>
          <a:prstGeom prst="roundRect">
            <a:avLst>
              <a:gd name="adj" fmla="val 6636"/>
            </a:avLst>
          </a:prstGeom>
          <a:solidFill>
            <a:srgbClr val="CCEEFF"/>
          </a:solidFill>
          <a:ln w="7620">
            <a:solidFill>
              <a:srgbClr val="B2D4E5"/>
            </a:solidFill>
            <a:prstDash val="solid"/>
          </a:ln>
        </p:spPr>
      </p:sp>
      <p:sp>
        <p:nvSpPr>
          <p:cNvPr id="10" name="Text 8"/>
          <p:cNvSpPr/>
          <p:nvPr/>
        </p:nvSpPr>
        <p:spPr>
          <a:xfrm>
            <a:off x="776645" y="4162782"/>
            <a:ext cx="2243257" cy="28039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Poor Design</a:t>
            </a:r>
            <a:endParaRPr lang="en-US" sz="1750" dirty="0"/>
          </a:p>
        </p:txBody>
      </p:sp>
      <p:sp>
        <p:nvSpPr>
          <p:cNvPr id="11" name="Text 9"/>
          <p:cNvSpPr/>
          <p:nvPr/>
        </p:nvSpPr>
        <p:spPr>
          <a:xfrm>
            <a:off x="776645" y="4614029"/>
            <a:ext cx="6151602" cy="273487"/>
          </a:xfrm>
          <a:prstGeom prst="rect">
            <a:avLst/>
          </a:prstGeom>
          <a:noFill/>
          <a:ln/>
        </p:spPr>
        <p:txBody>
          <a:bodyPr wrap="non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Unprofessional appearance or pixelated logos.</a:t>
            </a:r>
            <a:endParaRPr lang="en-US" sz="1300" dirty="0"/>
          </a:p>
        </p:txBody>
      </p:sp>
      <p:sp>
        <p:nvSpPr>
          <p:cNvPr id="12" name="Shape 10"/>
          <p:cNvSpPr/>
          <p:nvPr/>
        </p:nvSpPr>
        <p:spPr>
          <a:xfrm>
            <a:off x="598170" y="5236845"/>
            <a:ext cx="6508552" cy="1081683"/>
          </a:xfrm>
          <a:prstGeom prst="roundRect">
            <a:avLst>
              <a:gd name="adj" fmla="val 6636"/>
            </a:avLst>
          </a:prstGeom>
          <a:solidFill>
            <a:srgbClr val="CCEEFF"/>
          </a:solidFill>
          <a:ln w="7620">
            <a:solidFill>
              <a:srgbClr val="B2D4E5"/>
            </a:solidFill>
            <a:prstDash val="solid"/>
          </a:ln>
        </p:spPr>
      </p:sp>
      <p:sp>
        <p:nvSpPr>
          <p:cNvPr id="13" name="Text 11"/>
          <p:cNvSpPr/>
          <p:nvPr/>
        </p:nvSpPr>
        <p:spPr>
          <a:xfrm>
            <a:off x="776645" y="5415320"/>
            <a:ext cx="2302073" cy="28039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Excessive Information</a:t>
            </a:r>
            <a:endParaRPr lang="en-US" sz="1750" dirty="0"/>
          </a:p>
        </p:txBody>
      </p:sp>
      <p:sp>
        <p:nvSpPr>
          <p:cNvPr id="14" name="Text 12"/>
          <p:cNvSpPr/>
          <p:nvPr/>
        </p:nvSpPr>
        <p:spPr>
          <a:xfrm>
            <a:off x="776645" y="5866567"/>
            <a:ext cx="6151602" cy="273487"/>
          </a:xfrm>
          <a:prstGeom prst="rect">
            <a:avLst/>
          </a:prstGeom>
          <a:noFill/>
          <a:ln/>
        </p:spPr>
        <p:txBody>
          <a:bodyPr wrap="non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Asking for more personal data than necessary.</a:t>
            </a:r>
            <a:endParaRPr lang="en-US" sz="1300" dirty="0"/>
          </a:p>
        </p:txBody>
      </p:sp>
      <p:sp>
        <p:nvSpPr>
          <p:cNvPr id="15" name="Shape 13"/>
          <p:cNvSpPr/>
          <p:nvPr/>
        </p:nvSpPr>
        <p:spPr>
          <a:xfrm>
            <a:off x="598170" y="6489383"/>
            <a:ext cx="6508552" cy="1081683"/>
          </a:xfrm>
          <a:prstGeom prst="roundRect">
            <a:avLst>
              <a:gd name="adj" fmla="val 6636"/>
            </a:avLst>
          </a:prstGeom>
          <a:solidFill>
            <a:srgbClr val="CCEEFF"/>
          </a:solidFill>
          <a:ln w="7620">
            <a:solidFill>
              <a:srgbClr val="B2D4E5"/>
            </a:solidFill>
            <a:prstDash val="solid"/>
          </a:ln>
        </p:spPr>
      </p:sp>
      <p:sp>
        <p:nvSpPr>
          <p:cNvPr id="16" name="Text 14"/>
          <p:cNvSpPr/>
          <p:nvPr/>
        </p:nvSpPr>
        <p:spPr>
          <a:xfrm>
            <a:off x="776645" y="6667857"/>
            <a:ext cx="2243257" cy="28039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Pop-up Windows</a:t>
            </a:r>
            <a:endParaRPr lang="en-US" sz="1750" dirty="0"/>
          </a:p>
        </p:txBody>
      </p:sp>
      <p:sp>
        <p:nvSpPr>
          <p:cNvPr id="17" name="Text 15"/>
          <p:cNvSpPr/>
          <p:nvPr/>
        </p:nvSpPr>
        <p:spPr>
          <a:xfrm>
            <a:off x="776645" y="7119104"/>
            <a:ext cx="6151602" cy="273487"/>
          </a:xfrm>
          <a:prstGeom prst="rect">
            <a:avLst/>
          </a:prstGeom>
          <a:noFill/>
          <a:ln/>
        </p:spPr>
        <p:txBody>
          <a:bodyPr wrap="none" lIns="0" tIns="0" rIns="0" bIns="0" rtlCol="0" anchor="t"/>
          <a:lstStyle/>
          <a:p>
            <a:pPr marL="0" indent="0" algn="l">
              <a:lnSpc>
                <a:spcPts val="2150"/>
              </a:lnSpc>
              <a:buNone/>
            </a:pPr>
            <a:r>
              <a:rPr lang="en-US" sz="1300" dirty="0">
                <a:solidFill>
                  <a:srgbClr val="272525"/>
                </a:solidFill>
                <a:latin typeface="Inter" pitchFamily="34" charset="0"/>
                <a:ea typeface="Inter" pitchFamily="34" charset="-122"/>
                <a:cs typeface="Inter" pitchFamily="34" charset="-120"/>
              </a:rPr>
              <a:t>Unexpected pop-ups requesting login credentials.</a:t>
            </a:r>
            <a:endParaRPr lang="en-US" sz="1300" dirty="0"/>
          </a:p>
        </p:txBody>
      </p:sp>
      <p:pic>
        <p:nvPicPr>
          <p:cNvPr id="18" name="Image 0" descr="preencoded.png"/>
          <p:cNvPicPr>
            <a:picLocks noChangeAspect="1"/>
          </p:cNvPicPr>
          <p:nvPr/>
        </p:nvPicPr>
        <p:blipFill>
          <a:blip r:embed="rId3"/>
          <a:stretch>
            <a:fillRect/>
          </a:stretch>
        </p:blipFill>
        <p:spPr>
          <a:xfrm>
            <a:off x="7531298" y="1479233"/>
            <a:ext cx="6508552" cy="4937760"/>
          </a:xfrm>
          <a:prstGeom prst="rect">
            <a:avLst/>
          </a:prstGeom>
        </p:spPr>
      </p:pic>
      <p:sp>
        <p:nvSpPr>
          <p:cNvPr id="19" name="Rectangle 18">
            <a:extLst>
              <a:ext uri="{FF2B5EF4-FFF2-40B4-BE49-F238E27FC236}">
                <a16:creationId xmlns:a16="http://schemas.microsoft.com/office/drawing/2014/main" id="{D887BCCB-369B-44DE-808E-D1C0A4B076D2}"/>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00939"/>
            <a:ext cx="1147762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Understanding Social Engineering Tactics</a:t>
            </a:r>
            <a:endParaRPr lang="en-US" sz="4650" dirty="0"/>
          </a:p>
        </p:txBody>
      </p:sp>
      <p:pic>
        <p:nvPicPr>
          <p:cNvPr id="4" name="Image 1" descr="preencoded.png"/>
          <p:cNvPicPr>
            <a:picLocks noChangeAspect="1"/>
          </p:cNvPicPr>
          <p:nvPr/>
        </p:nvPicPr>
        <p:blipFill>
          <a:blip r:embed="rId4"/>
          <a:stretch>
            <a:fillRect/>
          </a:stretch>
        </p:blipFill>
        <p:spPr>
          <a:xfrm>
            <a:off x="793790" y="4785360"/>
            <a:ext cx="566976" cy="566976"/>
          </a:xfrm>
          <a:prstGeom prst="rect">
            <a:avLst/>
          </a:prstGeom>
        </p:spPr>
      </p:pic>
      <p:sp>
        <p:nvSpPr>
          <p:cNvPr id="5" name="Text 1"/>
          <p:cNvSpPr/>
          <p:nvPr/>
        </p:nvSpPr>
        <p:spPr>
          <a:xfrm>
            <a:off x="1644253" y="492002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Urgency/Fear</a:t>
            </a:r>
            <a:endParaRPr lang="en-US" sz="2300" dirty="0"/>
          </a:p>
        </p:txBody>
      </p:sp>
      <p:sp>
        <p:nvSpPr>
          <p:cNvPr id="6" name="Text 2"/>
          <p:cNvSpPr/>
          <p:nvPr/>
        </p:nvSpPr>
        <p:spPr>
          <a:xfrm>
            <a:off x="1644253" y="5428178"/>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"Your account will be suspended in 24 hours!"</a:t>
            </a:r>
            <a:endParaRPr lang="en-US" sz="1750" dirty="0"/>
          </a:p>
        </p:txBody>
      </p:sp>
      <p:pic>
        <p:nvPicPr>
          <p:cNvPr id="7" name="Image 2" descr="preencoded.png"/>
          <p:cNvPicPr>
            <a:picLocks noChangeAspect="1"/>
          </p:cNvPicPr>
          <p:nvPr/>
        </p:nvPicPr>
        <p:blipFill>
          <a:blip r:embed="rId5"/>
          <a:stretch>
            <a:fillRect/>
          </a:stretch>
        </p:blipFill>
        <p:spPr>
          <a:xfrm>
            <a:off x="7456884" y="4785360"/>
            <a:ext cx="566976" cy="566976"/>
          </a:xfrm>
          <a:prstGeom prst="rect">
            <a:avLst/>
          </a:prstGeom>
        </p:spPr>
      </p:pic>
      <p:sp>
        <p:nvSpPr>
          <p:cNvPr id="8" name="Text 3"/>
          <p:cNvSpPr/>
          <p:nvPr/>
        </p:nvSpPr>
        <p:spPr>
          <a:xfrm>
            <a:off x="8307348" y="492002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Authority</a:t>
            </a:r>
            <a:endParaRPr lang="en-US" sz="2300" dirty="0"/>
          </a:p>
        </p:txBody>
      </p:sp>
      <p:sp>
        <p:nvSpPr>
          <p:cNvPr id="9" name="Text 4"/>
          <p:cNvSpPr/>
          <p:nvPr/>
        </p:nvSpPr>
        <p:spPr>
          <a:xfrm>
            <a:off x="8307348" y="5428178"/>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Impersonating IT Support, CEO, or Police.</a:t>
            </a:r>
            <a:endParaRPr lang="en-US" sz="1750" dirty="0"/>
          </a:p>
        </p:txBody>
      </p:sp>
      <p:pic>
        <p:nvPicPr>
          <p:cNvPr id="10" name="Image 3" descr="preencoded.png"/>
          <p:cNvPicPr>
            <a:picLocks noChangeAspect="1"/>
          </p:cNvPicPr>
          <p:nvPr/>
        </p:nvPicPr>
        <p:blipFill>
          <a:blip r:embed="rId6"/>
          <a:stretch>
            <a:fillRect/>
          </a:stretch>
        </p:blipFill>
        <p:spPr>
          <a:xfrm>
            <a:off x="793790" y="6358057"/>
            <a:ext cx="566976" cy="566976"/>
          </a:xfrm>
          <a:prstGeom prst="rect">
            <a:avLst/>
          </a:prstGeom>
        </p:spPr>
      </p:pic>
      <p:sp>
        <p:nvSpPr>
          <p:cNvPr id="11" name="Text 5"/>
          <p:cNvSpPr/>
          <p:nvPr/>
        </p:nvSpPr>
        <p:spPr>
          <a:xfrm>
            <a:off x="1644253" y="649271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Curiosity/Greed</a:t>
            </a:r>
            <a:endParaRPr lang="en-US" sz="2300" dirty="0"/>
          </a:p>
        </p:txBody>
      </p:sp>
      <p:sp>
        <p:nvSpPr>
          <p:cNvPr id="12" name="Text 6"/>
          <p:cNvSpPr/>
          <p:nvPr/>
        </p:nvSpPr>
        <p:spPr>
          <a:xfrm>
            <a:off x="1644253" y="7000875"/>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"Click here to win a free iPhone!"</a:t>
            </a:r>
            <a:endParaRPr lang="en-US" sz="1750" dirty="0"/>
          </a:p>
        </p:txBody>
      </p:sp>
      <p:pic>
        <p:nvPicPr>
          <p:cNvPr id="13" name="Image 4" descr="preencoded.png"/>
          <p:cNvPicPr>
            <a:picLocks noChangeAspect="1"/>
          </p:cNvPicPr>
          <p:nvPr/>
        </p:nvPicPr>
        <p:blipFill>
          <a:blip r:embed="rId7"/>
          <a:stretch>
            <a:fillRect/>
          </a:stretch>
        </p:blipFill>
        <p:spPr>
          <a:xfrm>
            <a:off x="7456884" y="6358057"/>
            <a:ext cx="566976" cy="566976"/>
          </a:xfrm>
          <a:prstGeom prst="rect">
            <a:avLst/>
          </a:prstGeom>
        </p:spPr>
      </p:pic>
      <p:sp>
        <p:nvSpPr>
          <p:cNvPr id="14" name="Text 7"/>
          <p:cNvSpPr/>
          <p:nvPr/>
        </p:nvSpPr>
        <p:spPr>
          <a:xfrm>
            <a:off x="8307348" y="649271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Helpfulness</a:t>
            </a:r>
            <a:endParaRPr lang="en-US" sz="2300" dirty="0"/>
          </a:p>
        </p:txBody>
      </p:sp>
      <p:sp>
        <p:nvSpPr>
          <p:cNvPr id="15" name="Text 8"/>
          <p:cNvSpPr/>
          <p:nvPr/>
        </p:nvSpPr>
        <p:spPr>
          <a:xfrm>
            <a:off x="8307348" y="7000875"/>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Pretending a colleague needs "urgent help."</a:t>
            </a:r>
            <a:endParaRPr lang="en-US" sz="1750" dirty="0"/>
          </a:p>
        </p:txBody>
      </p:sp>
      <p:sp>
        <p:nvSpPr>
          <p:cNvPr id="16" name="Rectangle 15">
            <a:extLst>
              <a:ext uri="{FF2B5EF4-FFF2-40B4-BE49-F238E27FC236}">
                <a16:creationId xmlns:a16="http://schemas.microsoft.com/office/drawing/2014/main" id="{548255E5-0630-2411-4B2C-E9A083D2C92C}"/>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52393"/>
            <a:ext cx="10637044"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Phishing in the Wild: Real-World Cases</a:t>
            </a:r>
            <a:endParaRPr lang="en-US" sz="4650" dirty="0"/>
          </a:p>
        </p:txBody>
      </p:sp>
      <p:sp>
        <p:nvSpPr>
          <p:cNvPr id="3" name="Text 1"/>
          <p:cNvSpPr/>
          <p:nvPr/>
        </p:nvSpPr>
        <p:spPr>
          <a:xfrm>
            <a:off x="793790" y="2250281"/>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Image 0" descr="preencoded.png"/>
          <p:cNvPicPr>
            <a:picLocks noChangeAspect="1"/>
          </p:cNvPicPr>
          <p:nvPr/>
        </p:nvPicPr>
        <p:blipFill>
          <a:blip r:embed="rId3"/>
          <a:stretch>
            <a:fillRect/>
          </a:stretch>
        </p:blipFill>
        <p:spPr>
          <a:xfrm>
            <a:off x="1360170" y="3083481"/>
            <a:ext cx="5111948" cy="3402330"/>
          </a:xfrm>
          <a:prstGeom prst="rect">
            <a:avLst/>
          </a:prstGeom>
        </p:spPr>
      </p:pic>
      <p:sp>
        <p:nvSpPr>
          <p:cNvPr id="5" name="Text 2"/>
          <p:cNvSpPr/>
          <p:nvPr/>
        </p:nvSpPr>
        <p:spPr>
          <a:xfrm>
            <a:off x="7599521" y="30724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HMRC Tax Refund Scams:</a:t>
            </a:r>
            <a:r>
              <a:rPr lang="en-US" sz="1750" dirty="0">
                <a:solidFill>
                  <a:srgbClr val="272525"/>
                </a:solidFill>
                <a:latin typeface="Inter" pitchFamily="34" charset="0"/>
                <a:ea typeface="Inter" pitchFamily="34" charset="-122"/>
                <a:cs typeface="Inter" pitchFamily="34" charset="-120"/>
              </a:rPr>
              <a:t> Over 300,000 fake emails reported in 2023.</a:t>
            </a:r>
            <a:endParaRPr lang="en-US" sz="1750" dirty="0"/>
          </a:p>
        </p:txBody>
      </p:sp>
      <p:sp>
        <p:nvSpPr>
          <p:cNvPr id="6" name="Text 3"/>
          <p:cNvSpPr/>
          <p:nvPr/>
        </p:nvSpPr>
        <p:spPr>
          <a:xfrm>
            <a:off x="7599521" y="38775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COVID-19 Phishing:</a:t>
            </a:r>
            <a:r>
              <a:rPr lang="en-US" sz="1750" dirty="0">
                <a:solidFill>
                  <a:srgbClr val="272525"/>
                </a:solidFill>
                <a:latin typeface="Inter" pitchFamily="34" charset="0"/>
                <a:ea typeface="Inter" pitchFamily="34" charset="-122"/>
                <a:cs typeface="Inter" pitchFamily="34" charset="-120"/>
              </a:rPr>
              <a:t> Fake NHS test &amp; trace, vaccine booking scams.</a:t>
            </a:r>
            <a:endParaRPr lang="en-US" sz="1750" dirty="0"/>
          </a:p>
        </p:txBody>
      </p:sp>
      <p:sp>
        <p:nvSpPr>
          <p:cNvPr id="7" name="Text 4"/>
          <p:cNvSpPr/>
          <p:nvPr/>
        </p:nvSpPr>
        <p:spPr>
          <a:xfrm>
            <a:off x="7599521" y="468260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"CEO Fraud" (BEC):</a:t>
            </a:r>
            <a:r>
              <a:rPr lang="en-US" sz="1750" dirty="0">
                <a:solidFill>
                  <a:srgbClr val="272525"/>
                </a:solidFill>
                <a:latin typeface="Inter" pitchFamily="34" charset="0"/>
                <a:ea typeface="Inter" pitchFamily="34" charset="-122"/>
                <a:cs typeface="Inter" pitchFamily="34" charset="-120"/>
              </a:rPr>
              <a:t> UK businesses lost £33.4M in 2022.</a:t>
            </a:r>
            <a:endParaRPr lang="en-US" sz="1750" dirty="0"/>
          </a:p>
        </p:txBody>
      </p:sp>
      <p:sp>
        <p:nvSpPr>
          <p:cNvPr id="8" name="Text 5"/>
          <p:cNvSpPr/>
          <p:nvPr/>
        </p:nvSpPr>
        <p:spPr>
          <a:xfrm>
            <a:off x="7599521" y="548771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Microsoft 365 Credential Theft:</a:t>
            </a:r>
            <a:r>
              <a:rPr lang="en-US" sz="1750" dirty="0">
                <a:solidFill>
                  <a:srgbClr val="272525"/>
                </a:solidFill>
                <a:latin typeface="Inter" pitchFamily="34" charset="0"/>
                <a:ea typeface="Inter" pitchFamily="34" charset="-122"/>
                <a:cs typeface="Inter" pitchFamily="34" charset="-120"/>
              </a:rPr>
              <a:t> Common tactic for corporate access.</a:t>
            </a:r>
            <a:endParaRPr lang="en-US" sz="1750" dirty="0"/>
          </a:p>
        </p:txBody>
      </p:sp>
      <p:sp>
        <p:nvSpPr>
          <p:cNvPr id="9" name="Text 6"/>
          <p:cNvSpPr/>
          <p:nvPr/>
        </p:nvSpPr>
        <p:spPr>
          <a:xfrm>
            <a:off x="7599521" y="629281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Amazon/PayPal Impersonation:</a:t>
            </a:r>
            <a:r>
              <a:rPr lang="en-US" sz="1750" dirty="0">
                <a:solidFill>
                  <a:srgbClr val="272525"/>
                </a:solidFill>
                <a:latin typeface="Inter" pitchFamily="34" charset="0"/>
                <a:ea typeface="Inter" pitchFamily="34" charset="-122"/>
                <a:cs typeface="Inter" pitchFamily="34" charset="-120"/>
              </a:rPr>
              <a:t> Millions of fake deli</a:t>
            </a:r>
            <a:endParaRPr lang="en-US" sz="1750" dirty="0"/>
          </a:p>
        </p:txBody>
      </p:sp>
      <p:sp>
        <p:nvSpPr>
          <p:cNvPr id="10" name="Text 7"/>
          <p:cNvSpPr/>
          <p:nvPr/>
        </p:nvSpPr>
        <p:spPr>
          <a:xfrm>
            <a:off x="7599521" y="67350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very or payment emails.</a:t>
            </a:r>
            <a:endParaRPr lang="en-US" sz="1750" dirty="0"/>
          </a:p>
        </p:txBody>
      </p:sp>
      <p:sp>
        <p:nvSpPr>
          <p:cNvPr id="11" name="Rectangle 10">
            <a:extLst>
              <a:ext uri="{FF2B5EF4-FFF2-40B4-BE49-F238E27FC236}">
                <a16:creationId xmlns:a16="http://schemas.microsoft.com/office/drawing/2014/main" id="{86CFAA33-8EB7-76DC-CC29-81DCEEBE3BCB}"/>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6041" y="556379"/>
            <a:ext cx="7677983" cy="661988"/>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Petrona Bold" pitchFamily="34" charset="0"/>
                <a:ea typeface="Petrona Bold" pitchFamily="34" charset="-122"/>
                <a:cs typeface="Petrona Bold" pitchFamily="34" charset="-120"/>
              </a:rPr>
              <a:t>Your Defence Kit: Best Practices</a:t>
            </a:r>
            <a:endParaRPr lang="en-US" sz="4150" dirty="0"/>
          </a:p>
        </p:txBody>
      </p:sp>
      <p:pic>
        <p:nvPicPr>
          <p:cNvPr id="3" name="Image 0" descr="preencoded.png"/>
          <p:cNvPicPr>
            <a:picLocks noChangeAspect="1"/>
          </p:cNvPicPr>
          <p:nvPr/>
        </p:nvPicPr>
        <p:blipFill>
          <a:blip r:embed="rId3"/>
          <a:stretch>
            <a:fillRect/>
          </a:stretch>
        </p:blipFill>
        <p:spPr>
          <a:xfrm>
            <a:off x="706041" y="1621750"/>
            <a:ext cx="1008578" cy="1210270"/>
          </a:xfrm>
          <a:prstGeom prst="rect">
            <a:avLst/>
          </a:prstGeom>
        </p:spPr>
      </p:pic>
      <p:sp>
        <p:nvSpPr>
          <p:cNvPr id="4" name="Text 1"/>
          <p:cNvSpPr/>
          <p:nvPr/>
        </p:nvSpPr>
        <p:spPr>
          <a:xfrm>
            <a:off x="1916311" y="1823442"/>
            <a:ext cx="2663785" cy="330994"/>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STOP. THINK. CHECK.</a:t>
            </a:r>
            <a:endParaRPr lang="en-US" sz="2050" dirty="0"/>
          </a:p>
        </p:txBody>
      </p:sp>
      <p:sp>
        <p:nvSpPr>
          <p:cNvPr id="5" name="Text 2"/>
          <p:cNvSpPr/>
          <p:nvPr/>
        </p:nvSpPr>
        <p:spPr>
          <a:xfrm>
            <a:off x="1916311" y="2275403"/>
            <a:ext cx="12008048"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Always verify sender, URL, and content.</a:t>
            </a:r>
            <a:endParaRPr lang="en-US" sz="1550" dirty="0"/>
          </a:p>
        </p:txBody>
      </p:sp>
      <p:pic>
        <p:nvPicPr>
          <p:cNvPr id="6" name="Image 1" descr="preencoded.png"/>
          <p:cNvPicPr>
            <a:picLocks noChangeAspect="1"/>
          </p:cNvPicPr>
          <p:nvPr/>
        </p:nvPicPr>
        <p:blipFill>
          <a:blip r:embed="rId4"/>
          <a:stretch>
            <a:fillRect/>
          </a:stretch>
        </p:blipFill>
        <p:spPr>
          <a:xfrm>
            <a:off x="706041" y="2832021"/>
            <a:ext cx="1008578" cy="1210270"/>
          </a:xfrm>
          <a:prstGeom prst="rect">
            <a:avLst/>
          </a:prstGeom>
        </p:spPr>
      </p:pic>
      <p:sp>
        <p:nvSpPr>
          <p:cNvPr id="7" name="Text 3"/>
          <p:cNvSpPr/>
          <p:nvPr/>
        </p:nvSpPr>
        <p:spPr>
          <a:xfrm>
            <a:off x="1916311" y="3033713"/>
            <a:ext cx="3527941" cy="330994"/>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Never Click Suspicious Links</a:t>
            </a:r>
            <a:endParaRPr lang="en-US" sz="2050" dirty="0"/>
          </a:p>
        </p:txBody>
      </p:sp>
      <p:sp>
        <p:nvSpPr>
          <p:cNvPr id="8" name="Text 4"/>
          <p:cNvSpPr/>
          <p:nvPr/>
        </p:nvSpPr>
        <p:spPr>
          <a:xfrm>
            <a:off x="1916311" y="3485674"/>
            <a:ext cx="12008048"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Hover over links to see the actual destination.</a:t>
            </a:r>
            <a:endParaRPr lang="en-US" sz="1550" dirty="0"/>
          </a:p>
        </p:txBody>
      </p:sp>
      <p:pic>
        <p:nvPicPr>
          <p:cNvPr id="9" name="Image 2" descr="preencoded.png"/>
          <p:cNvPicPr>
            <a:picLocks noChangeAspect="1"/>
          </p:cNvPicPr>
          <p:nvPr/>
        </p:nvPicPr>
        <p:blipFill>
          <a:blip r:embed="rId5"/>
          <a:stretch>
            <a:fillRect/>
          </a:stretch>
        </p:blipFill>
        <p:spPr>
          <a:xfrm>
            <a:off x="706041" y="4042291"/>
            <a:ext cx="1008578" cy="1210270"/>
          </a:xfrm>
          <a:prstGeom prst="rect">
            <a:avLst/>
          </a:prstGeom>
        </p:spPr>
      </p:pic>
      <p:sp>
        <p:nvSpPr>
          <p:cNvPr id="10" name="Text 5"/>
          <p:cNvSpPr/>
          <p:nvPr/>
        </p:nvSpPr>
        <p:spPr>
          <a:xfrm>
            <a:off x="1916311" y="4243983"/>
            <a:ext cx="2722007" cy="330994"/>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Report Suspect Emails</a:t>
            </a:r>
            <a:endParaRPr lang="en-US" sz="2050" dirty="0"/>
          </a:p>
        </p:txBody>
      </p:sp>
      <p:sp>
        <p:nvSpPr>
          <p:cNvPr id="11" name="Text 6"/>
          <p:cNvSpPr/>
          <p:nvPr/>
        </p:nvSpPr>
        <p:spPr>
          <a:xfrm>
            <a:off x="1916311" y="4695944"/>
            <a:ext cx="12008048"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 your organisation's "Report Phishing" button.</a:t>
            </a:r>
            <a:endParaRPr lang="en-US" sz="1550" dirty="0"/>
          </a:p>
        </p:txBody>
      </p:sp>
      <p:pic>
        <p:nvPicPr>
          <p:cNvPr id="12" name="Image 3" descr="preencoded.png"/>
          <p:cNvPicPr>
            <a:picLocks noChangeAspect="1"/>
          </p:cNvPicPr>
          <p:nvPr/>
        </p:nvPicPr>
        <p:blipFill>
          <a:blip r:embed="rId6"/>
          <a:stretch>
            <a:fillRect/>
          </a:stretch>
        </p:blipFill>
        <p:spPr>
          <a:xfrm>
            <a:off x="706041" y="5252561"/>
            <a:ext cx="1008578" cy="1210270"/>
          </a:xfrm>
          <a:prstGeom prst="rect">
            <a:avLst/>
          </a:prstGeom>
        </p:spPr>
      </p:pic>
      <p:sp>
        <p:nvSpPr>
          <p:cNvPr id="13" name="Text 7"/>
          <p:cNvSpPr/>
          <p:nvPr/>
        </p:nvSpPr>
        <p:spPr>
          <a:xfrm>
            <a:off x="1916311" y="5454253"/>
            <a:ext cx="2957274" cy="330994"/>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Strong Passwords + MFA</a:t>
            </a:r>
            <a:endParaRPr lang="en-US" sz="2050" dirty="0"/>
          </a:p>
        </p:txBody>
      </p:sp>
      <p:sp>
        <p:nvSpPr>
          <p:cNvPr id="14" name="Text 8"/>
          <p:cNvSpPr/>
          <p:nvPr/>
        </p:nvSpPr>
        <p:spPr>
          <a:xfrm>
            <a:off x="1916311" y="5906214"/>
            <a:ext cx="12008048"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Use a password manager; enable Multi-Factor Authentication.</a:t>
            </a:r>
            <a:endParaRPr lang="en-US" sz="1550" dirty="0"/>
          </a:p>
        </p:txBody>
      </p:sp>
      <p:pic>
        <p:nvPicPr>
          <p:cNvPr id="15" name="Image 4" descr="preencoded.png"/>
          <p:cNvPicPr>
            <a:picLocks noChangeAspect="1"/>
          </p:cNvPicPr>
          <p:nvPr/>
        </p:nvPicPr>
        <p:blipFill>
          <a:blip r:embed="rId7"/>
          <a:stretch>
            <a:fillRect/>
          </a:stretch>
        </p:blipFill>
        <p:spPr>
          <a:xfrm>
            <a:off x="706041" y="6462832"/>
            <a:ext cx="1008578" cy="1210270"/>
          </a:xfrm>
          <a:prstGeom prst="rect">
            <a:avLst/>
          </a:prstGeom>
        </p:spPr>
      </p:pic>
      <p:sp>
        <p:nvSpPr>
          <p:cNvPr id="16" name="Text 9"/>
          <p:cNvSpPr/>
          <p:nvPr/>
        </p:nvSpPr>
        <p:spPr>
          <a:xfrm>
            <a:off x="1916311" y="6664523"/>
            <a:ext cx="2800588" cy="330994"/>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Keep Software Updated</a:t>
            </a:r>
            <a:endParaRPr lang="en-US" sz="2050" dirty="0"/>
          </a:p>
        </p:txBody>
      </p:sp>
      <p:sp>
        <p:nvSpPr>
          <p:cNvPr id="17" name="Text 10"/>
          <p:cNvSpPr/>
          <p:nvPr/>
        </p:nvSpPr>
        <p:spPr>
          <a:xfrm>
            <a:off x="1916311" y="7116485"/>
            <a:ext cx="12008048" cy="322659"/>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Patch operating systems and applications regularly.</a:t>
            </a:r>
            <a:endParaRPr lang="en-US" sz="1550" dirty="0"/>
          </a:p>
        </p:txBody>
      </p:sp>
      <p:sp>
        <p:nvSpPr>
          <p:cNvPr id="18" name="Rectangle 17">
            <a:extLst>
              <a:ext uri="{FF2B5EF4-FFF2-40B4-BE49-F238E27FC236}">
                <a16:creationId xmlns:a16="http://schemas.microsoft.com/office/drawing/2014/main" id="{31C2CB62-A44B-F9CD-64DB-AA79B8914061}"/>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95713"/>
          </a:xfrm>
          <a:prstGeom prst="rect">
            <a:avLst/>
          </a:prstGeom>
        </p:spPr>
      </p:pic>
      <p:sp>
        <p:nvSpPr>
          <p:cNvPr id="3" name="Text 0"/>
          <p:cNvSpPr/>
          <p:nvPr/>
        </p:nvSpPr>
        <p:spPr>
          <a:xfrm>
            <a:off x="530781" y="2312670"/>
            <a:ext cx="5351859" cy="497681"/>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Petrona Bold" pitchFamily="34" charset="0"/>
                <a:ea typeface="Petrona Bold" pitchFamily="34" charset="-122"/>
                <a:cs typeface="Petrona Bold" pitchFamily="34" charset="-120"/>
              </a:rPr>
              <a:t>Test Your Knowledge: Phishin</a:t>
            </a:r>
            <a:endParaRPr lang="en-US" sz="3100" dirty="0"/>
          </a:p>
        </p:txBody>
      </p:sp>
      <p:sp>
        <p:nvSpPr>
          <p:cNvPr id="4" name="Text 1"/>
          <p:cNvSpPr/>
          <p:nvPr/>
        </p:nvSpPr>
        <p:spPr>
          <a:xfrm>
            <a:off x="530781" y="3037761"/>
            <a:ext cx="3980974" cy="497681"/>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Petrona Bold" pitchFamily="34" charset="0"/>
                <a:ea typeface="Petrona Bold" pitchFamily="34" charset="-122"/>
                <a:cs typeface="Petrona Bold" pitchFamily="34" charset="-120"/>
              </a:rPr>
              <a:t>g Awareness Quiz</a:t>
            </a:r>
            <a:endParaRPr lang="en-US" sz="3100" dirty="0"/>
          </a:p>
        </p:txBody>
      </p:sp>
      <p:sp>
        <p:nvSpPr>
          <p:cNvPr id="5" name="Text 2"/>
          <p:cNvSpPr/>
          <p:nvPr/>
        </p:nvSpPr>
        <p:spPr>
          <a:xfrm>
            <a:off x="530781" y="3762851"/>
            <a:ext cx="13568839" cy="24264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Engage with these scenarios to reinforce your understanding:</a:t>
            </a:r>
            <a:endParaRPr lang="en-US" sz="1150" dirty="0"/>
          </a:p>
        </p:txBody>
      </p:sp>
      <p:sp>
        <p:nvSpPr>
          <p:cNvPr id="6" name="Shape 3"/>
          <p:cNvSpPr/>
          <p:nvPr/>
        </p:nvSpPr>
        <p:spPr>
          <a:xfrm>
            <a:off x="530781" y="4176117"/>
            <a:ext cx="6708577" cy="900827"/>
          </a:xfrm>
          <a:prstGeom prst="roundRect">
            <a:avLst>
              <a:gd name="adj" fmla="val 7071"/>
            </a:avLst>
          </a:prstGeom>
          <a:solidFill>
            <a:srgbClr val="CCEEFF"/>
          </a:solidFill>
          <a:ln w="7620">
            <a:solidFill>
              <a:srgbClr val="B2D4E5"/>
            </a:solidFill>
            <a:prstDash val="solid"/>
          </a:ln>
        </p:spPr>
      </p:sp>
      <p:sp>
        <p:nvSpPr>
          <p:cNvPr id="7" name="Text 4"/>
          <p:cNvSpPr/>
          <p:nvPr/>
        </p:nvSpPr>
        <p:spPr>
          <a:xfrm>
            <a:off x="689967" y="4335304"/>
            <a:ext cx="1990487" cy="248841"/>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Scenario 1</a:t>
            </a:r>
            <a:endParaRPr lang="en-US" sz="1550" dirty="0"/>
          </a:p>
        </p:txBody>
      </p:sp>
      <p:sp>
        <p:nvSpPr>
          <p:cNvPr id="8" name="Text 5"/>
          <p:cNvSpPr/>
          <p:nvPr/>
        </p:nvSpPr>
        <p:spPr>
          <a:xfrm>
            <a:off x="689967" y="4675108"/>
            <a:ext cx="6390203" cy="24264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Identify red flags in a sample email.</a:t>
            </a:r>
            <a:endParaRPr lang="en-US" sz="1150" dirty="0"/>
          </a:p>
        </p:txBody>
      </p:sp>
      <p:sp>
        <p:nvSpPr>
          <p:cNvPr id="9" name="Shape 6"/>
          <p:cNvSpPr/>
          <p:nvPr/>
        </p:nvSpPr>
        <p:spPr>
          <a:xfrm>
            <a:off x="7390924" y="4176117"/>
            <a:ext cx="6708696" cy="900827"/>
          </a:xfrm>
          <a:prstGeom prst="roundRect">
            <a:avLst>
              <a:gd name="adj" fmla="val 7071"/>
            </a:avLst>
          </a:prstGeom>
          <a:solidFill>
            <a:srgbClr val="CCEEFF"/>
          </a:solidFill>
          <a:ln w="7620">
            <a:solidFill>
              <a:srgbClr val="B2D4E5"/>
            </a:solidFill>
            <a:prstDash val="solid"/>
          </a:ln>
        </p:spPr>
      </p:sp>
      <p:sp>
        <p:nvSpPr>
          <p:cNvPr id="10" name="Text 7"/>
          <p:cNvSpPr/>
          <p:nvPr/>
        </p:nvSpPr>
        <p:spPr>
          <a:xfrm>
            <a:off x="7550110" y="4335304"/>
            <a:ext cx="1990487" cy="248841"/>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Scenario 2</a:t>
            </a:r>
            <a:endParaRPr lang="en-US" sz="1550" dirty="0"/>
          </a:p>
        </p:txBody>
      </p:sp>
      <p:sp>
        <p:nvSpPr>
          <p:cNvPr id="11" name="Text 8"/>
          <p:cNvSpPr/>
          <p:nvPr/>
        </p:nvSpPr>
        <p:spPr>
          <a:xfrm>
            <a:off x="7550110" y="4675108"/>
            <a:ext cx="6390323" cy="24264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Spot the fake URL in a list of website addresses.</a:t>
            </a:r>
            <a:endParaRPr lang="en-US" sz="1150" dirty="0"/>
          </a:p>
        </p:txBody>
      </p:sp>
      <p:sp>
        <p:nvSpPr>
          <p:cNvPr id="12" name="Shape 9"/>
          <p:cNvSpPr/>
          <p:nvPr/>
        </p:nvSpPr>
        <p:spPr>
          <a:xfrm>
            <a:off x="530781" y="5228511"/>
            <a:ext cx="6708577" cy="900827"/>
          </a:xfrm>
          <a:prstGeom prst="roundRect">
            <a:avLst>
              <a:gd name="adj" fmla="val 7071"/>
            </a:avLst>
          </a:prstGeom>
          <a:solidFill>
            <a:srgbClr val="CCEEFF"/>
          </a:solidFill>
          <a:ln w="7620">
            <a:solidFill>
              <a:srgbClr val="B2D4E5"/>
            </a:solidFill>
            <a:prstDash val="solid"/>
          </a:ln>
        </p:spPr>
      </p:sp>
      <p:sp>
        <p:nvSpPr>
          <p:cNvPr id="13" name="Text 10"/>
          <p:cNvSpPr/>
          <p:nvPr/>
        </p:nvSpPr>
        <p:spPr>
          <a:xfrm>
            <a:off x="689967" y="5387697"/>
            <a:ext cx="1990487" cy="248841"/>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Scenario 3</a:t>
            </a:r>
            <a:endParaRPr lang="en-US" sz="1550" dirty="0"/>
          </a:p>
        </p:txBody>
      </p:sp>
      <p:sp>
        <p:nvSpPr>
          <p:cNvPr id="14" name="Text 11"/>
          <p:cNvSpPr/>
          <p:nvPr/>
        </p:nvSpPr>
        <p:spPr>
          <a:xfrm>
            <a:off x="689967" y="5727502"/>
            <a:ext cx="6390203" cy="24264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Which social engineering tactic is used?</a:t>
            </a:r>
            <a:endParaRPr lang="en-US" sz="1150" dirty="0"/>
          </a:p>
        </p:txBody>
      </p:sp>
      <p:sp>
        <p:nvSpPr>
          <p:cNvPr id="15" name="Shape 12"/>
          <p:cNvSpPr/>
          <p:nvPr/>
        </p:nvSpPr>
        <p:spPr>
          <a:xfrm>
            <a:off x="7390924" y="5228511"/>
            <a:ext cx="6708696" cy="900827"/>
          </a:xfrm>
          <a:prstGeom prst="roundRect">
            <a:avLst>
              <a:gd name="adj" fmla="val 7071"/>
            </a:avLst>
          </a:prstGeom>
          <a:solidFill>
            <a:srgbClr val="CCEEFF"/>
          </a:solidFill>
          <a:ln w="7620">
            <a:solidFill>
              <a:srgbClr val="B2D4E5"/>
            </a:solidFill>
            <a:prstDash val="solid"/>
          </a:ln>
        </p:spPr>
      </p:sp>
      <p:sp>
        <p:nvSpPr>
          <p:cNvPr id="16" name="Text 13"/>
          <p:cNvSpPr/>
          <p:nvPr/>
        </p:nvSpPr>
        <p:spPr>
          <a:xfrm>
            <a:off x="7550110" y="5387697"/>
            <a:ext cx="1990487" cy="248841"/>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Petrona Bold" pitchFamily="34" charset="0"/>
                <a:ea typeface="Petrona Bold" pitchFamily="34" charset="-122"/>
                <a:cs typeface="Petrona Bold" pitchFamily="34" charset="-120"/>
              </a:rPr>
              <a:t>Scenario 4</a:t>
            </a:r>
            <a:endParaRPr lang="en-US" sz="1550" dirty="0"/>
          </a:p>
        </p:txBody>
      </p:sp>
      <p:sp>
        <p:nvSpPr>
          <p:cNvPr id="17" name="Text 14"/>
          <p:cNvSpPr/>
          <p:nvPr/>
        </p:nvSpPr>
        <p:spPr>
          <a:xfrm>
            <a:off x="7550110" y="5727502"/>
            <a:ext cx="6390323" cy="242649"/>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Safest action for a suspicious email?</a:t>
            </a:r>
            <a:endParaRPr lang="en-US" sz="1150" dirty="0"/>
          </a:p>
        </p:txBody>
      </p:sp>
      <p:sp>
        <p:nvSpPr>
          <p:cNvPr id="19" name="Rectangle 18">
            <a:extLst>
              <a:ext uri="{FF2B5EF4-FFF2-40B4-BE49-F238E27FC236}">
                <a16:creationId xmlns:a16="http://schemas.microsoft.com/office/drawing/2014/main" id="{13ACC3B7-8C76-8252-1770-73807E70122E}"/>
              </a:ext>
            </a:extLst>
          </p:cNvPr>
          <p:cNvSpPr/>
          <p:nvPr/>
        </p:nvSpPr>
        <p:spPr>
          <a:xfrm>
            <a:off x="12879659" y="7761249"/>
            <a:ext cx="1639229" cy="390292"/>
          </a:xfrm>
          <a:prstGeom prst="rect">
            <a:avLst/>
          </a:prstGeom>
          <a:solidFill>
            <a:srgbClr val="FBFCFD"/>
          </a:solidFill>
          <a:ln>
            <a:solidFill>
              <a:srgbClr val="FB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2890"/>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Stay Safe, Stay Smart: Conclusion</a:t>
            </a:r>
            <a:endParaRPr lang="en-US" sz="4650" dirty="0"/>
          </a:p>
        </p:txBody>
      </p:sp>
      <p:sp>
        <p:nvSpPr>
          <p:cNvPr id="4" name="Text 1"/>
          <p:cNvSpPr/>
          <p:nvPr/>
        </p:nvSpPr>
        <p:spPr>
          <a:xfrm>
            <a:off x="793790" y="304157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Phishing attacks are constantly evolving, and your vigilance is crucial. Your awareness not only protects company data but also your personal finances. Remember: When in doubt, report it, then delete it. Together, we build a stronger cybersecurity defence.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491</Words>
  <Application>Microsoft Office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Siddu Ackerman</cp:lastModifiedBy>
  <cp:revision>5</cp:revision>
  <dcterms:created xsi:type="dcterms:W3CDTF">2025-06-26T16:53:02Z</dcterms:created>
  <dcterms:modified xsi:type="dcterms:W3CDTF">2025-06-26T17:05:52Z</dcterms:modified>
</cp:coreProperties>
</file>